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5"/>
  </p:sldMasterIdLst>
  <p:notesMasterIdLst>
    <p:notesMasterId r:id="rId8"/>
  </p:notesMasterIdLst>
  <p:sldIdLst>
    <p:sldId id="257" r:id="rId6"/>
    <p:sldId id="214748143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23E9D6-D993-81E7-A967-25A22DF3EE0E}" v="2" dt="2025-12-09T16:14:57.644"/>
    <p1510:client id="{B8F08ED2-4F3D-4795-B30D-8A7C530C1130}" v="1" dt="2025-12-09T17:55:44.731"/>
    <p1510:client id="{F4E4331C-EC11-CDE4-93B8-C9AB71F751A9}" v="3" dt="2025-12-09T17:55:31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2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Murphy" userId="e9f923b6-6d89-4d4e-a3b7-d9304b9d44ba" providerId="ADAL" clId="{0A53A762-B531-4BAF-AEEB-EDB07CAAC5ED}"/>
    <pc:docChg chg="addSld modSld">
      <pc:chgData name="Brendan Murphy" userId="e9f923b6-6d89-4d4e-a3b7-d9304b9d44ba" providerId="ADAL" clId="{0A53A762-B531-4BAF-AEEB-EDB07CAAC5ED}" dt="2025-12-09T17:55:44.726" v="0"/>
      <pc:docMkLst>
        <pc:docMk/>
      </pc:docMkLst>
      <pc:sldChg chg="add">
        <pc:chgData name="Brendan Murphy" userId="e9f923b6-6d89-4d4e-a3b7-d9304b9d44ba" providerId="ADAL" clId="{0A53A762-B531-4BAF-AEEB-EDB07CAAC5ED}" dt="2025-12-09T17:55:44.726" v="0"/>
        <pc:sldMkLst>
          <pc:docMk/>
          <pc:sldMk cId="1573851066" sldId="2147481430"/>
        </pc:sldMkLst>
      </pc:sldChg>
    </pc:docChg>
  </pc:docChgLst>
  <pc:docChgLst>
    <pc:chgData name="Brendan Murphy" userId="S::bmurphy@affirma.com::e9f923b6-6d89-4d4e-a3b7-d9304b9d44ba" providerId="AD" clId="Web-{9D23E9D6-D993-81E7-A967-25A22DF3EE0E}"/>
    <pc:docChg chg="modSld">
      <pc:chgData name="Brendan Murphy" userId="S::bmurphy@affirma.com::e9f923b6-6d89-4d4e-a3b7-d9304b9d44ba" providerId="AD" clId="Web-{9D23E9D6-D993-81E7-A967-25A22DF3EE0E}" dt="2025-12-09T16:14:57.644" v="1"/>
      <pc:docMkLst>
        <pc:docMk/>
      </pc:docMkLst>
      <pc:sldChg chg="addSp delSp">
        <pc:chgData name="Brendan Murphy" userId="S::bmurphy@affirma.com::e9f923b6-6d89-4d4e-a3b7-d9304b9d44ba" providerId="AD" clId="Web-{9D23E9D6-D993-81E7-A967-25A22DF3EE0E}" dt="2025-12-09T16:14:57.644" v="1"/>
        <pc:sldMkLst>
          <pc:docMk/>
          <pc:sldMk cId="1832954511" sldId="257"/>
        </pc:sldMkLst>
        <pc:picChg chg="add del">
          <ac:chgData name="Brendan Murphy" userId="S::bmurphy@affirma.com::e9f923b6-6d89-4d4e-a3b7-d9304b9d44ba" providerId="AD" clId="Web-{9D23E9D6-D993-81E7-A967-25A22DF3EE0E}" dt="2025-12-09T16:14:57.644" v="1"/>
          <ac:picMkLst>
            <pc:docMk/>
            <pc:sldMk cId="1832954511" sldId="257"/>
            <ac:picMk id="3" creationId="{B2C4B710-E6B6-90B3-9428-EAFFC21F9660}"/>
          </ac:picMkLst>
        </pc:picChg>
      </pc:sldChg>
    </pc:docChg>
  </pc:docChgLst>
  <pc:docChgLst>
    <pc:chgData name="Brendan Murphy" userId="S::bmurphy@affirma.com::e9f923b6-6d89-4d4e-a3b7-d9304b9d44ba" providerId="AD" clId="Web-{F4E4331C-EC11-CDE4-93B8-C9AB71F751A9}"/>
    <pc:docChg chg="modSld">
      <pc:chgData name="Brendan Murphy" userId="S::bmurphy@affirma.com::e9f923b6-6d89-4d4e-a3b7-d9304b9d44ba" providerId="AD" clId="Web-{F4E4331C-EC11-CDE4-93B8-C9AB71F751A9}" dt="2025-12-09T17:55:31.745" v="1"/>
      <pc:docMkLst>
        <pc:docMk/>
      </pc:docMkLst>
      <pc:sldChg chg="addSp delSp modSp">
        <pc:chgData name="Brendan Murphy" userId="S::bmurphy@affirma.com::e9f923b6-6d89-4d4e-a3b7-d9304b9d44ba" providerId="AD" clId="Web-{F4E4331C-EC11-CDE4-93B8-C9AB71F751A9}" dt="2025-12-09T17:55:31.745" v="1"/>
        <pc:sldMkLst>
          <pc:docMk/>
          <pc:sldMk cId="1832954511" sldId="257"/>
        </pc:sldMkLst>
        <pc:picChg chg="add del mod">
          <ac:chgData name="Brendan Murphy" userId="S::bmurphy@affirma.com::e9f923b6-6d89-4d4e-a3b7-d9304b9d44ba" providerId="AD" clId="Web-{F4E4331C-EC11-CDE4-93B8-C9AB71F751A9}" dt="2025-12-09T17:55:31.745" v="1"/>
          <ac:picMkLst>
            <pc:docMk/>
            <pc:sldMk cId="1832954511" sldId="257"/>
            <ac:picMk id="3" creationId="{129E5263-875D-8E51-F31E-03D71E76D5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5FC59-25D4-43CE-9900-B14BF99893EC}" type="datetimeFigureOut">
              <a:rPr lang="en-US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B93AF-8A98-4BDF-AB25-0BE07DEFCAA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0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46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D24E572-F1F1-4997-A47E-B939FED46BDB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68A5FB-A35F-4120-A0D4-DDE534D458D5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71800EB-F6BF-4776-B506-3056304E5AE7}"/>
              </a:ext>
            </a:extLst>
          </p:cNvPr>
          <p:cNvSpPr txBox="1">
            <a:spLocks/>
          </p:cNvSpPr>
          <p:nvPr userDrawn="1"/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76200" tIns="38100" rIns="76200" bIns="38100" rtlCol="0" anchor="ctr"/>
          <a:lstStyle>
            <a:defPPr>
              <a:defRPr lang="en-US"/>
            </a:defPPr>
            <a:lvl1pPr marL="0" algn="r" defTabSz="1172261" rtl="0" eaLnBrk="1" latinLnBrk="0" hangingPunct="1">
              <a:defRPr sz="1412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3BEF6-9E38-45B1-97EE-47997846C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390669" y="-1"/>
            <a:ext cx="14582669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DA47B5F-4B33-45F8-B9FC-13A7E63AAE61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"/>
            <a:ext cx="12192000" cy="68580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7BDC5BD-F9BE-44A3-8A60-F6CF90A5D198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980723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E3F7D5F-2B04-4749-A1FD-4FF56DE18DBE}" type="datetime1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47D68F3-0D50-4011-9870-84D868BF4398}" type="datetime1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4DBC433-ACDF-466C-9050-F1E69DC663CE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5334000" cy="441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673784F-6B42-4C1E-90DC-CB61461CF03B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219200"/>
            <a:ext cx="5334000" cy="322792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762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B4DC66C-B6D1-407F-9C28-4C69B02B5324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9800" y="28194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5146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220383" y="4267200"/>
            <a:ext cx="9601200" cy="609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20383" y="38100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20384" y="5410200"/>
            <a:ext cx="9639298" cy="636793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0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20384" y="5105400"/>
            <a:ext cx="1752408" cy="2286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00" y="3810000"/>
            <a:ext cx="1524000" cy="15240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159689" y="3581401"/>
            <a:ext cx="7872622" cy="66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76200" rIns="76200" bIns="7620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676400"/>
            <a:ext cx="9601200" cy="46482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buNone/>
              <a:defRPr sz="1200">
                <a:latin typeface="+mn-lt"/>
              </a:defRPr>
            </a:lvl2pPr>
            <a:lvl3pPr marL="896533" indent="0">
              <a:buNone/>
              <a:defRPr sz="1200">
                <a:latin typeface="+mn-lt"/>
              </a:defRPr>
            </a:lvl3pPr>
            <a:lvl4pPr marL="1344800" indent="0">
              <a:buNone/>
              <a:defRPr sz="1200">
                <a:latin typeface="+mn-lt"/>
              </a:defRPr>
            </a:lvl4pPr>
            <a:lvl5pPr marL="1793067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6E072-985D-4FAE-A727-1974156AC7D5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9800" y="1219200"/>
            <a:ext cx="9715499" cy="3810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48266" indent="0">
              <a:buNone/>
              <a:defRPr sz="2000">
                <a:latin typeface="+mj-lt"/>
              </a:defRPr>
            </a:lvl2pPr>
            <a:lvl3pPr marL="896533" indent="0">
              <a:buNone/>
              <a:defRPr sz="2000">
                <a:latin typeface="+mj-lt"/>
              </a:defRPr>
            </a:lvl3pPr>
            <a:lvl4pPr marL="1344800" indent="0">
              <a:buNone/>
              <a:defRPr sz="2000">
                <a:latin typeface="+mj-lt"/>
              </a:defRPr>
            </a:lvl4pPr>
            <a:lvl5pPr marL="1793067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1219200"/>
            <a:ext cx="1524000" cy="15240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6A2762B-DA28-477D-93B6-E0268DB21D5C}" type="datetime1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0997080" cy="53340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95999" y="1219200"/>
            <a:ext cx="0" cy="49530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914400" y="3578424"/>
            <a:ext cx="10668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80999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0" y="12192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7583" y="3810001"/>
            <a:ext cx="5334000" cy="2016474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1pPr>
            <a:lvl2pPr marL="4482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219199"/>
            <a:ext cx="5334000" cy="49530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2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C3D1261-40BA-432C-B6E0-3027834E679F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kia motors HQ">
            <a:extLst>
              <a:ext uri="{FF2B5EF4-FFF2-40B4-BE49-F238E27FC236}">
                <a16:creationId xmlns:a16="http://schemas.microsoft.com/office/drawing/2014/main" id="{7F3ACFE8-90CC-4B43-AE07-40731FF60D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10905" b="245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5525EB5-5344-49E5-899C-3768C83DEC29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80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7000" y="1681035"/>
            <a:ext cx="5334000" cy="823397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48267" indent="0">
              <a:buNone/>
              <a:defRPr sz="2000" b="1"/>
            </a:lvl2pPr>
            <a:lvl3pPr marL="896533" indent="0">
              <a:buNone/>
              <a:defRPr sz="1800" b="1"/>
            </a:lvl3pPr>
            <a:lvl4pPr marL="1344800" indent="0">
              <a:buNone/>
              <a:defRPr sz="1600" b="1"/>
            </a:lvl4pPr>
            <a:lvl5pPr marL="1793067" indent="0">
              <a:buNone/>
              <a:defRPr sz="1600" b="1"/>
            </a:lvl5pPr>
            <a:lvl6pPr marL="2241334" indent="0">
              <a:buNone/>
              <a:defRPr sz="1600" b="1"/>
            </a:lvl6pPr>
            <a:lvl7pPr marL="2689600" indent="0">
              <a:buNone/>
              <a:defRPr sz="1600" b="1"/>
            </a:lvl7pPr>
            <a:lvl8pPr marL="3137867" indent="0">
              <a:buNone/>
              <a:defRPr sz="1600" b="1"/>
            </a:lvl8pPr>
            <a:lvl9pPr marL="358613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7000" y="2504431"/>
            <a:ext cx="5334000" cy="368582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448266" indent="0">
              <a:buNone/>
              <a:defRPr>
                <a:latin typeface="Segoe UI" panose="020B0502040204020203" pitchFamily="34" charset="0"/>
              </a:defRPr>
            </a:lvl2pPr>
            <a:lvl3pPr marL="896533" indent="0">
              <a:buNone/>
              <a:defRPr>
                <a:latin typeface="Segoe UI" panose="020B0502040204020203" pitchFamily="34" charset="0"/>
              </a:defRPr>
            </a:lvl3pPr>
            <a:lvl4pPr marL="1344800" indent="0">
              <a:buNone/>
              <a:defRPr>
                <a:latin typeface="Segoe UI" panose="020B0502040204020203" pitchFamily="34" charset="0"/>
              </a:defRPr>
            </a:lvl4pPr>
            <a:lvl5pPr marL="1793067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0E59A7C-7423-4608-A55D-68531FB50226}" type="datetime1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34F66E1-062C-4756-801D-19EA8E6E897F}" type="datetime1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273" y="2689656"/>
            <a:ext cx="3259815" cy="537931"/>
          </a:xfrm>
        </p:spPr>
        <p:txBody>
          <a:bodyPr wrap="none" anchor="t" anchorCtr="0">
            <a:noAutofit/>
          </a:bodyPr>
          <a:lstStyle>
            <a:lvl1pPr algn="r">
              <a:defRPr sz="3500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273" y="3317243"/>
            <a:ext cx="3259815" cy="1656131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309B9DF-5F04-4E52-80BC-E0B62A5BC0A0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2" y="1"/>
            <a:ext cx="6095999" cy="68579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2689656"/>
            <a:ext cx="2204778" cy="5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1528B70-3826-4178-A5A8-392F9273DC59}" type="datetime1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EDCD0F7-F699-417F-B0B5-B629C36B4D61}" type="datetime1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7D6ADAD-08D5-4E1D-ADCC-81F231B93C58}" type="datetime1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470" y="457615"/>
            <a:ext cx="3932568" cy="1600096"/>
          </a:xfrm>
        </p:spPr>
        <p:txBody>
          <a:bodyPr anchor="b"/>
          <a:lstStyle>
            <a:lvl1pPr>
              <a:defRPr sz="3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937" y="986833"/>
            <a:ext cx="6171746" cy="4873445"/>
          </a:xfrm>
        </p:spPr>
        <p:txBody>
          <a:bodyPr/>
          <a:lstStyle>
            <a:lvl1pPr marL="0" indent="0">
              <a:buNone/>
              <a:defRPr sz="3100">
                <a:latin typeface="Segoe UI" panose="020B0502040204020203" pitchFamily="34" charset="0"/>
              </a:defRPr>
            </a:lvl1pPr>
            <a:lvl2pPr marL="448267" indent="0">
              <a:buNone/>
              <a:defRPr sz="2700"/>
            </a:lvl2pPr>
            <a:lvl3pPr marL="896533" indent="0">
              <a:buNone/>
              <a:defRPr sz="2400"/>
            </a:lvl3pPr>
            <a:lvl4pPr marL="1344800" indent="0">
              <a:buNone/>
              <a:defRPr sz="2000"/>
            </a:lvl4pPr>
            <a:lvl5pPr marL="1793067" indent="0">
              <a:buNone/>
              <a:defRPr sz="2000"/>
            </a:lvl5pPr>
            <a:lvl6pPr marL="2241334" indent="0">
              <a:buNone/>
              <a:defRPr sz="2000"/>
            </a:lvl6pPr>
            <a:lvl7pPr marL="2689600" indent="0">
              <a:buNone/>
              <a:defRPr sz="2000"/>
            </a:lvl7pPr>
            <a:lvl8pPr marL="3137867" indent="0">
              <a:buNone/>
              <a:defRPr sz="2000"/>
            </a:lvl8pPr>
            <a:lvl9pPr marL="358613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470" y="2057712"/>
            <a:ext cx="3932568" cy="3811903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</a:defRPr>
            </a:lvl1pPr>
            <a:lvl2pPr marL="448267" indent="0">
              <a:buNone/>
              <a:defRPr sz="1400"/>
            </a:lvl2pPr>
            <a:lvl3pPr marL="896533" indent="0">
              <a:buNone/>
              <a:defRPr sz="1200"/>
            </a:lvl3pPr>
            <a:lvl4pPr marL="1344800" indent="0">
              <a:buNone/>
              <a:defRPr sz="1000"/>
            </a:lvl4pPr>
            <a:lvl5pPr marL="1793067" indent="0">
              <a:buNone/>
              <a:defRPr sz="1000"/>
            </a:lvl5pPr>
            <a:lvl6pPr marL="2241334" indent="0">
              <a:buNone/>
              <a:defRPr sz="1000"/>
            </a:lvl6pPr>
            <a:lvl7pPr marL="2689600" indent="0">
              <a:buNone/>
              <a:defRPr sz="1000"/>
            </a:lvl7pPr>
            <a:lvl8pPr marL="3137867" indent="0">
              <a:buNone/>
              <a:defRPr sz="1000"/>
            </a:lvl8pPr>
            <a:lvl9pPr marL="358613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A5FF9C2-BD0D-4656-B0F9-653D9B31E001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00" y="1432830"/>
            <a:ext cx="11430000" cy="4350456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81000" y="1021080"/>
            <a:ext cx="11487856" cy="228535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600" spc="-14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816" y="6270900"/>
            <a:ext cx="10739714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92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9941" y="2938387"/>
            <a:ext cx="7988613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85A3BB2-1A7A-4794-9879-EE57F025331A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39" y="2209472"/>
            <a:ext cx="1942773" cy="504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938387"/>
            <a:ext cx="11430000" cy="537931"/>
          </a:xfrm>
        </p:spPr>
        <p:txBody>
          <a:bodyPr wrap="none" anchor="t" anchorCtr="0">
            <a:noAutofit/>
          </a:bodyPr>
          <a:lstStyle>
            <a:lvl1pPr algn="l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41" y="3727850"/>
            <a:ext cx="7988613" cy="165613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48267" indent="0" algn="ctr">
              <a:buNone/>
              <a:defRPr sz="2000"/>
            </a:lvl2pPr>
            <a:lvl3pPr marL="896533" indent="0" algn="ctr">
              <a:buNone/>
              <a:defRPr sz="1800"/>
            </a:lvl3pPr>
            <a:lvl4pPr marL="1344800" indent="0" algn="ctr">
              <a:buNone/>
              <a:defRPr sz="1600"/>
            </a:lvl4pPr>
            <a:lvl5pPr marL="1793067" indent="0" algn="ctr">
              <a:buNone/>
              <a:defRPr sz="1600"/>
            </a:lvl5pPr>
            <a:lvl6pPr marL="2241334" indent="0" algn="ctr">
              <a:buNone/>
              <a:defRPr sz="1600"/>
            </a:lvl6pPr>
            <a:lvl7pPr marL="2689600" indent="0" algn="ctr">
              <a:buNone/>
              <a:defRPr sz="1600"/>
            </a:lvl7pPr>
            <a:lvl8pPr marL="3137867" indent="0" algn="ctr">
              <a:buNone/>
              <a:defRPr sz="1600"/>
            </a:lvl8pPr>
            <a:lvl9pPr marL="358613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C10A2F7-3457-4BEA-91CC-7A3DFDCA93F6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DE76F30-D6E9-4864-AAA7-2D8FF7BA9ED1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66700"/>
            <a:ext cx="105152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43000"/>
            <a:ext cx="10515211" cy="435045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C19490A-5A8C-4576-8DC4-86CA4A544F65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3000"/>
            <a:ext cx="12192000" cy="940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9F1CBB1-ADFA-4D80-B518-8411398D041F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70" y="2331035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724400"/>
            <a:ext cx="10515210" cy="152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B199AA8-EC6A-4050-9660-7AB3BE600CA0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7600"/>
            <a:ext cx="10668000" cy="914400"/>
          </a:xfrm>
        </p:spPr>
        <p:txBody>
          <a:bodyPr tIns="91440" bIns="91440" anchor="t" anchorCtr="0">
            <a:noAutofit/>
          </a:bodyPr>
          <a:lstStyle>
            <a:lvl1pPr algn="l">
              <a:defRPr sz="530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71" y="4590160"/>
            <a:ext cx="10515210" cy="149892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4482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8965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44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7930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413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689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37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5861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FA4B70A-2CA0-42FC-A5E1-DDFB6DC7FCB3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043" y="2679540"/>
            <a:ext cx="11205363" cy="896552"/>
          </a:xfrm>
        </p:spPr>
        <p:txBody>
          <a:bodyPr anchor="t" anchorCtr="0">
            <a:noAutofit/>
          </a:bodyPr>
          <a:lstStyle>
            <a:lvl1pPr algn="l">
              <a:defRPr sz="5300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6400800"/>
            <a:ext cx="70442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14300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806"/>
            <a:ext cx="2743459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D599CF7F-3923-4C80-BBF9-5517EA036633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408" y="6356806"/>
            <a:ext cx="411518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356805"/>
            <a:ext cx="5334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12" r:id="rId3"/>
    <p:sldLayoutId id="2147483733" r:id="rId4"/>
    <p:sldLayoutId id="2147483731" r:id="rId5"/>
    <p:sldLayoutId id="2147483732" r:id="rId6"/>
    <p:sldLayoutId id="2147483734" r:id="rId7"/>
    <p:sldLayoutId id="2147483730" r:id="rId8"/>
    <p:sldLayoutId id="2147483766" r:id="rId9"/>
    <p:sldLayoutId id="2147483714" r:id="rId10"/>
    <p:sldLayoutId id="2147483715" r:id="rId11"/>
    <p:sldLayoutId id="2147483716" r:id="rId12"/>
    <p:sldLayoutId id="2147483738" r:id="rId13"/>
    <p:sldLayoutId id="2147483718" r:id="rId14"/>
    <p:sldLayoutId id="2147483735" r:id="rId15"/>
    <p:sldLayoutId id="2147483736" r:id="rId16"/>
    <p:sldLayoutId id="2147483737" r:id="rId17"/>
    <p:sldLayoutId id="2147483717" r:id="rId18"/>
    <p:sldLayoutId id="2147483719" r:id="rId19"/>
    <p:sldLayoutId id="2147483720" r:id="rId20"/>
    <p:sldLayoutId id="2147483721" r:id="rId21"/>
    <p:sldLayoutId id="2147483713" r:id="rId22"/>
    <p:sldLayoutId id="2147483722" r:id="rId23"/>
    <p:sldLayoutId id="2147483723" r:id="rId24"/>
    <p:sldLayoutId id="2147483724" r:id="rId25"/>
    <p:sldLayoutId id="2147483726" r:id="rId26"/>
    <p:sldLayoutId id="2147483729" r:id="rId27"/>
    <p:sldLayoutId id="2147483767" r:id="rId28"/>
  </p:sldLayoutIdLst>
  <p:hf hdr="0" ftr="0" dt="0"/>
  <p:txStyles>
    <p:titleStyle>
      <a:lvl1pPr algn="l" defTabSz="89653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134" indent="-224134" algn="l" defTabSz="896533" rtl="0" eaLnBrk="1" latinLnBrk="0" hangingPunct="1">
        <a:lnSpc>
          <a:spcPct val="90000"/>
        </a:lnSpc>
        <a:spcBef>
          <a:spcPts val="98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724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206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5689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172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465466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13733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62000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10267" indent="-224134" algn="l" defTabSz="896533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82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965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8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30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1334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89600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7867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86133" algn="l" defTabSz="8965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66" y="210223"/>
            <a:ext cx="11899900" cy="533400"/>
          </a:xfrm>
        </p:spPr>
        <p:txBody>
          <a:bodyPr/>
          <a:lstStyle/>
          <a:p>
            <a:r>
              <a:rPr lang="en-US"/>
              <a:t>Retailer – O365 Migration, Teams Training &amp; Change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792E2-B694-4B97-AABD-4E7DA2DAFA6F}"/>
              </a:ext>
            </a:extLst>
          </p:cNvPr>
          <p:cNvSpPr/>
          <p:nvPr/>
        </p:nvSpPr>
        <p:spPr>
          <a:xfrm>
            <a:off x="250192" y="1301418"/>
            <a:ext cx="4014226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000" b="1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Need</a:t>
            </a:r>
          </a:p>
          <a:p>
            <a:pPr lvl="0"/>
            <a:r>
              <a:rPr lang="en-US" sz="1500"/>
              <a:t>An audience using a variety of approved and unapproved tools need to be consolidated into a single platform (Teams), with detailed governance, road mapping, and a resistance users base.</a:t>
            </a:r>
          </a:p>
          <a:p>
            <a:pPr lvl="0"/>
            <a:endParaRPr lang="en-US" sz="2000" b="1">
              <a:solidFill>
                <a:srgbClr val="0096A9"/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000" b="1">
                <a:solidFill>
                  <a:srgbClr val="0096A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What We Did</a:t>
            </a:r>
            <a:endParaRPr lang="en-US" sz="13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/>
              <a:t>Planning and execution across technology, user adoption, and communications with an accelerated timeline.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/>
              <a:t>Thorough communication plan and multi-touch approach.</a:t>
            </a:r>
          </a:p>
          <a:p>
            <a:pPr lvl="0"/>
            <a:endParaRPr lang="en-US" sz="13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endParaRPr lang="en-US" sz="13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2000" b="1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Result: 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/>
              <a:t>100% of targeted users were successfully transitioned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5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99% of audience attending training reported that they were able to confidently use the tools after attending</a:t>
            </a:r>
            <a:endParaRPr lang="en-US" sz="13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9E54A-090C-4C37-A05C-7DFB3BF7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0DB5-B054-4B52-B27D-446721D6CC27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801B1-D244-48B0-AABD-85719937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26" y="1301418"/>
            <a:ext cx="3651740" cy="4098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821B2-C566-4174-BA10-285E9F3B5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256" y="1895396"/>
            <a:ext cx="4488744" cy="2527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95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BBCA7-C900-6C5A-4685-CEF1E0725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A488E1-088A-FD48-8A23-912670D0A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52" y="301170"/>
            <a:ext cx="11448890" cy="764390"/>
          </a:xfrm>
        </p:spPr>
        <p:txBody>
          <a:bodyPr>
            <a:noAutofit/>
          </a:bodyPr>
          <a:lstStyle/>
          <a:p>
            <a:pPr defTabSz="896533"/>
            <a:r>
              <a:rPr lang="en-US" dirty="0">
                <a:solidFill>
                  <a:srgbClr val="002060"/>
                </a:solidFill>
                <a:latin typeface="Poppins SemiBold"/>
                <a:cs typeface="Poppins SemiBold"/>
              </a:rPr>
              <a:t>Retailer – Teams Training and Adoption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19B8DE-98FF-8E77-FF60-99E901B80B5A}"/>
              </a:ext>
            </a:extLst>
          </p:cNvPr>
          <p:cNvSpPr/>
          <p:nvPr/>
        </p:nvSpPr>
        <p:spPr>
          <a:xfrm>
            <a:off x="10749644" y="6356805"/>
            <a:ext cx="798286" cy="269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768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63DCE-E032-34CC-88F2-1893C2DE4DCA}"/>
              </a:ext>
            </a:extLst>
          </p:cNvPr>
          <p:cNvSpPr txBox="1"/>
          <p:nvPr/>
        </p:nvSpPr>
        <p:spPr>
          <a:xfrm>
            <a:off x="169218" y="1221043"/>
            <a:ext cx="4972843" cy="237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1955" tIns="25977" rIns="51955" bIns="2597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defRPr/>
            </a:pPr>
            <a:r>
              <a:rPr lang="en-US" sz="1200" b="1" dirty="0">
                <a:solidFill>
                  <a:srgbClr val="063A7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Need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DBBC7-D394-A161-6D8D-3E0E700413B2}"/>
              </a:ext>
            </a:extLst>
          </p:cNvPr>
          <p:cNvSpPr txBox="1"/>
          <p:nvPr/>
        </p:nvSpPr>
        <p:spPr>
          <a:xfrm>
            <a:off x="175538" y="2609910"/>
            <a:ext cx="4985484" cy="237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1955" tIns="25977" rIns="51955" bIns="2597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defRPr/>
            </a:pPr>
            <a:r>
              <a:rPr lang="en-US" sz="1200" b="1" dirty="0">
                <a:solidFill>
                  <a:srgbClr val="063A7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We Did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96BE4-9249-D058-9033-F32BC8C4991D}"/>
              </a:ext>
            </a:extLst>
          </p:cNvPr>
          <p:cNvSpPr txBox="1"/>
          <p:nvPr/>
        </p:nvSpPr>
        <p:spPr>
          <a:xfrm>
            <a:off x="181858" y="4627430"/>
            <a:ext cx="4972844" cy="237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1955" tIns="25977" rIns="51955" bIns="2597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>
              <a:defRPr/>
            </a:pPr>
            <a:r>
              <a:rPr lang="en-US" sz="1200" b="1" dirty="0">
                <a:solidFill>
                  <a:srgbClr val="063A7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0BCD9-BEAD-52E0-309B-8C22FA7D5DAF}"/>
              </a:ext>
            </a:extLst>
          </p:cNvPr>
          <p:cNvSpPr txBox="1"/>
          <p:nvPr/>
        </p:nvSpPr>
        <p:spPr>
          <a:xfrm>
            <a:off x="164811" y="1446641"/>
            <a:ext cx="83912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 large retailer was using a mix of approved and unapproved communication and collaboration tools. They needed to consolidate everything into Microsoft Teams with clear governance, adoption support, and a structured roadmap. The audience included resistant users, making training and change management essential for success.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477B9-F644-B2BD-F61B-9D6E7C629649}"/>
              </a:ext>
            </a:extLst>
          </p:cNvPr>
          <p:cNvSpPr txBox="1"/>
          <p:nvPr/>
        </p:nvSpPr>
        <p:spPr>
          <a:xfrm>
            <a:off x="158490" y="2927072"/>
            <a:ext cx="83539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Planned and executed a cross-functional rollout across technology, user adoption, and communications on an accelerated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Delivered a multi-touch communication plan to prepare users for the transition and reduce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Facilitated Teams training sessions, resources, and readiness materials tailored to different user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Partnered with leadership to reinforce consistent messaging and support long-term usage.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2188F-D373-3761-7AFD-AAFDC7BA31CD}"/>
              </a:ext>
            </a:extLst>
          </p:cNvPr>
          <p:cNvSpPr txBox="1"/>
          <p:nvPr/>
        </p:nvSpPr>
        <p:spPr>
          <a:xfrm>
            <a:off x="169217" y="4943504"/>
            <a:ext cx="83858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6895" indent="-11689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All targeted users were transitioned successfully into the new Teams environment</a:t>
            </a:r>
          </a:p>
          <a:p>
            <a:pPr marL="116895" indent="-11689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Users who participated in training expressed confidence in adopting the new tools</a:t>
            </a:r>
          </a:p>
          <a:p>
            <a:pPr marL="116895" indent="-11689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The organization established a standardized collaboration platform with reduced tool sprawl</a:t>
            </a:r>
          </a:p>
          <a:p>
            <a:pPr marL="116895" indent="-11689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Leadership gained a clear governance model and communication framework for ongoing use.</a:t>
            </a:r>
          </a:p>
        </p:txBody>
      </p:sp>
      <p:sp>
        <p:nvSpPr>
          <p:cNvPr id="3" name="AutoShape 2" descr="Microsoft Viva Engage (formerly Yammer) Reviews 2025: Pricing &amp; Features -  Tekpon">
            <a:extLst>
              <a:ext uri="{FF2B5EF4-FFF2-40B4-BE49-F238E27FC236}">
                <a16:creationId xmlns:a16="http://schemas.microsoft.com/office/drawing/2014/main" id="{0ABC5C6F-DF4C-9F89-DB01-93EF09CF57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CB1A69-DB8D-6D6E-FB80-ED266632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81" y="1655803"/>
            <a:ext cx="4033194" cy="445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8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Modern Workplace</Value>
    </BusinessUnit>
    <Solutions xmlns="f0ee8362-fa7e-4bc9-ab88-7dcfb17cb19b">
      <Value>Change Management</Value>
      <Value>Migrations</Value>
    </Solutions>
    <Industries xmlns="f0ee8362-fa7e-4bc9-ab88-7dcfb17cb19b">
      <Value>Retail</Value>
    </Industries>
    <Notes0 xmlns="f0ee8362-fa7e-4bc9-ab88-7dcfb17cb19b" xsi:nil="true"/>
    <Named_x0020_Account xmlns="f0ee8362-fa7e-4bc9-ab88-7dcfb17cb19b" xsi:nil="true"/>
    <PlatTech xmlns="f0ee8362-fa7e-4bc9-ab88-7dcfb17cb19b">
      <Value>O365</Value>
      <Value>SharePoint</Value>
      <Value>Teams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236DDE-65B5-4174-BABD-27A5B1CD7DD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89511175-4E8B-4499-AF65-4E5E7CA065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e8362-fa7e-4bc9-ab88-7dcfb17cb1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3EE341-CDA3-4C88-836A-2C6EFF7936EC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f0ee8362-fa7e-4bc9-ab88-7dcfb17cb1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22194796-7E4A-4E08-AB37-DA75B13C52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271</Words>
  <Application>Microsoft Office PowerPoint</Application>
  <PresentationFormat>Widescreen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Poppins</vt:lpstr>
      <vt:lpstr>Poppins SemiBold</vt:lpstr>
      <vt:lpstr>Segoe UI</vt:lpstr>
      <vt:lpstr>Segoe UI Light</vt:lpstr>
      <vt:lpstr>Segoe UI Semilight</vt:lpstr>
      <vt:lpstr>Custom Design</vt:lpstr>
      <vt:lpstr>Retailer – O365 Migration, Teams Training &amp; Change Management</vt:lpstr>
      <vt:lpstr>Retailer – Teams Training and Adoption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Brendan Murphy</cp:lastModifiedBy>
  <cp:revision>8</cp:revision>
  <dcterms:created xsi:type="dcterms:W3CDTF">2020-07-09T15:31:25Z</dcterms:created>
  <dcterms:modified xsi:type="dcterms:W3CDTF">2025-12-09T17:55:46Z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Business Unit">
    <vt:lpwstr/>
  </property>
  <property fmtid="{D5CDD505-2E9C-101B-9397-08002B2CF9AE}" pid="8" name="Industry">
    <vt:lpwstr>63;#Consumer Goods|4d538a30-6b9b-4d7a-9ad2-87117c1edff2</vt:lpwstr>
  </property>
  <property fmtid="{D5CDD505-2E9C-101B-9397-08002B2CF9AE}" pid="9" name="Service_x0020_Offering">
    <vt:lpwstr/>
  </property>
  <property fmtid="{D5CDD505-2E9C-101B-9397-08002B2CF9AE}" pid="10" name="Business_x0020_Unit">
    <vt:lpwstr/>
  </property>
  <property fmtid="{D5CDD505-2E9C-101B-9397-08002B2CF9AE}" pid="11" name="_ExtendedDescription">
    <vt:lpwstr/>
  </property>
  <property fmtid="{D5CDD505-2E9C-101B-9397-08002B2CF9AE}" pid="12" name="Service Offering">
    <vt:lpwstr/>
  </property>
  <property fmtid="{D5CDD505-2E9C-101B-9397-08002B2CF9AE}" pid="13" name="Category">
    <vt:lpwstr>6;#Case Study|8faa0ad1-25f0-4f56-8e38-f60e20c455d6</vt:lpwstr>
  </property>
  <property fmtid="{D5CDD505-2E9C-101B-9397-08002B2CF9AE}" pid="14" name="Order">
    <vt:r8>64600</vt:r8>
  </property>
  <property fmtid="{D5CDD505-2E9C-101B-9397-08002B2CF9AE}" pid="15" name="SO">
    <vt:lpwstr>5;#;#37;#;#38;#;#39;#;#42;#</vt:lpwstr>
  </property>
  <property fmtid="{D5CDD505-2E9C-101B-9397-08002B2CF9AE}" pid="16" name="TriggerFlowInfo">
    <vt:lpwstr/>
  </property>
</Properties>
</file>